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4" r:id="rId3"/>
    <p:sldId id="294" r:id="rId4"/>
    <p:sldId id="440" r:id="rId5"/>
    <p:sldId id="441" r:id="rId6"/>
    <p:sldId id="421" r:id="rId7"/>
    <p:sldId id="442" r:id="rId8"/>
    <p:sldId id="443" r:id="rId9"/>
    <p:sldId id="444" r:id="rId10"/>
    <p:sldId id="445" r:id="rId11"/>
    <p:sldId id="446" r:id="rId12"/>
    <p:sldId id="474" r:id="rId13"/>
    <p:sldId id="475" r:id="rId14"/>
    <p:sldId id="447" r:id="rId15"/>
    <p:sldId id="449" r:id="rId16"/>
    <p:sldId id="448" r:id="rId17"/>
    <p:sldId id="451" r:id="rId18"/>
    <p:sldId id="450" r:id="rId19"/>
    <p:sldId id="452" r:id="rId20"/>
    <p:sldId id="453" r:id="rId21"/>
    <p:sldId id="457" r:id="rId22"/>
    <p:sldId id="454" r:id="rId23"/>
    <p:sldId id="455" r:id="rId24"/>
    <p:sldId id="456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473" r:id="rId41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E2F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9768" y="2196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6354" y="3408610"/>
            <a:ext cx="10258053" cy="8339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lnSpc>
                <a:spcPct val="85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29" y="4270393"/>
            <a:ext cx="10254877" cy="485718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4" name="Picture 342" descr="image_0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7547983" y="1714518"/>
            <a:ext cx="1460500" cy="1460500"/>
          </a:xfrm>
          <a:prstGeom prst="rect">
            <a:avLst/>
          </a:prstGeom>
          <a:noFill/>
        </p:spPr>
      </p:pic>
      <p:pic>
        <p:nvPicPr>
          <p:cNvPr id="25" name="Picture 343" descr="image_0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0503908" y="1714518"/>
            <a:ext cx="1463675" cy="1463675"/>
          </a:xfrm>
          <a:prstGeom prst="rect">
            <a:avLst/>
          </a:prstGeom>
          <a:noFill/>
        </p:spPr>
      </p:pic>
      <p:sp>
        <p:nvSpPr>
          <p:cNvPr id="27" name="Rectangle 332"/>
          <p:cNvSpPr>
            <a:spLocks noChangeArrowheads="1"/>
          </p:cNvSpPr>
          <p:nvPr userDrawn="1"/>
        </p:nvSpPr>
        <p:spPr bwMode="gray">
          <a:xfrm>
            <a:off x="7549571" y="1711343"/>
            <a:ext cx="1460500" cy="146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Rectangle 333"/>
          <p:cNvSpPr>
            <a:spLocks noChangeArrowheads="1"/>
          </p:cNvSpPr>
          <p:nvPr userDrawn="1"/>
        </p:nvSpPr>
        <p:spPr bwMode="gray">
          <a:xfrm>
            <a:off x="10510258" y="1709755"/>
            <a:ext cx="1454150" cy="1470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9" name="Group 372"/>
          <p:cNvGrpSpPr>
            <a:grpSpLocks/>
          </p:cNvGrpSpPr>
          <p:nvPr userDrawn="1"/>
        </p:nvGrpSpPr>
        <p:grpSpPr bwMode="auto">
          <a:xfrm>
            <a:off x="1709531" y="3081087"/>
            <a:ext cx="10267578" cy="195473"/>
            <a:chOff x="288" y="1248"/>
            <a:chExt cx="5229" cy="96"/>
          </a:xfrm>
        </p:grpSpPr>
        <p:grpSp>
          <p:nvGrpSpPr>
            <p:cNvPr id="30" name="Group 368"/>
            <p:cNvGrpSpPr>
              <a:grpSpLocks/>
            </p:cNvGrpSpPr>
            <p:nvPr userDrawn="1"/>
          </p:nvGrpSpPr>
          <p:grpSpPr bwMode="auto">
            <a:xfrm>
              <a:off x="288" y="1248"/>
              <a:ext cx="5229" cy="96"/>
              <a:chOff x="192" y="498"/>
              <a:chExt cx="5376" cy="78"/>
            </a:xfrm>
          </p:grpSpPr>
          <p:sp>
            <p:nvSpPr>
              <p:cNvPr id="32" name="Rectangle 369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Line 370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31" name="Picture 371" descr="Untitled-4 copy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</p:spPr>
        </p:pic>
      </p:grpSp>
      <p:sp>
        <p:nvSpPr>
          <p:cNvPr id="35" name="Rectangle 380"/>
          <p:cNvSpPr>
            <a:spLocks noChangeArrowheads="1"/>
          </p:cNvSpPr>
          <p:nvPr userDrawn="1"/>
        </p:nvSpPr>
        <p:spPr bwMode="gray">
          <a:xfrm>
            <a:off x="9024358" y="233380"/>
            <a:ext cx="1460500" cy="14620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2" name="_x282876000" descr="EMB00003eacae2e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50" y="1903108"/>
            <a:ext cx="1156759" cy="10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1368" y="1372277"/>
            <a:ext cx="2751474" cy="8879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64735" y="341852"/>
            <a:ext cx="919796" cy="13401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64" y="1801579"/>
            <a:ext cx="1191740" cy="1191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8C98CC-4BAF-E268-A43A-AFB092BEEF9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71203" y="378445"/>
            <a:ext cx="2856683" cy="960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FBE42B-5667-85BE-5631-43F504F0E71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79951" y="6215860"/>
            <a:ext cx="688200" cy="233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177" y="382437"/>
            <a:ext cx="10552694" cy="88277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487" y="1475116"/>
            <a:ext cx="11093570" cy="462088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lang="en-US" sz="60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688" y="1482090"/>
            <a:ext cx="10360663" cy="461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Freeform 126"/>
          <p:cNvSpPr>
            <a:spLocks/>
          </p:cNvSpPr>
          <p:nvPr userDrawn="1"/>
        </p:nvSpPr>
        <p:spPr bwMode="gray">
          <a:xfrm>
            <a:off x="3268638" y="586740"/>
            <a:ext cx="6032500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9" name="Group 191"/>
          <p:cNvGrpSpPr>
            <a:grpSpLocks/>
          </p:cNvGrpSpPr>
          <p:nvPr userDrawn="1"/>
        </p:nvGrpSpPr>
        <p:grpSpPr bwMode="auto">
          <a:xfrm>
            <a:off x="540216" y="1043940"/>
            <a:ext cx="11423160" cy="131763"/>
            <a:chOff x="192" y="498"/>
            <a:chExt cx="5376" cy="78"/>
          </a:xfrm>
        </p:grpSpPr>
        <p:grpSp>
          <p:nvGrpSpPr>
            <p:cNvPr id="10" name="Group 192"/>
            <p:cNvGrpSpPr>
              <a:grpSpLocks/>
            </p:cNvGrpSpPr>
            <p:nvPr userDrawn="1"/>
          </p:nvGrpSpPr>
          <p:grpSpPr bwMode="auto">
            <a:xfrm>
              <a:off x="192" y="498"/>
              <a:ext cx="5376" cy="78"/>
              <a:chOff x="192" y="498"/>
              <a:chExt cx="5376" cy="78"/>
            </a:xfrm>
          </p:grpSpPr>
          <p:sp>
            <p:nvSpPr>
              <p:cNvPr id="12" name="Rectangle 193"/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Line 194"/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1" name="Picture 195" descr="Untitled-4 copy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gray">
            <a:xfrm>
              <a:off x="300" y="504"/>
              <a:ext cx="72" cy="72"/>
            </a:xfrm>
            <a:prstGeom prst="rect">
              <a:avLst/>
            </a:prstGeom>
            <a:noFill/>
          </p:spPr>
        </p:pic>
      </p:grpSp>
      <p:graphicFrame>
        <p:nvGraphicFramePr>
          <p:cNvPr id="14" name="Object 22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38799081"/>
              </p:ext>
            </p:extLst>
          </p:nvPr>
        </p:nvGraphicFramePr>
        <p:xfrm>
          <a:off x="9605938" y="701040"/>
          <a:ext cx="23622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5600000" imgH="1117460" progId="">
                  <p:embed/>
                </p:oleObj>
              </mc:Choice>
              <mc:Fallback>
                <p:oleObj name="Image" r:id="rId14" imgW="5600000" imgH="1117460" progId="">
                  <p:embed/>
                  <p:pic>
                    <p:nvPicPr>
                      <p:cNvPr id="1246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9605938" y="701040"/>
                        <a:ext cx="23622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AE6B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ED9C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23"/>
          <p:cNvSpPr>
            <a:spLocks noChangeArrowheads="1"/>
          </p:cNvSpPr>
          <p:nvPr userDrawn="1"/>
        </p:nvSpPr>
        <p:spPr bwMode="gray">
          <a:xfrm>
            <a:off x="11034688" y="713740"/>
            <a:ext cx="457200" cy="4508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Rectangle 224"/>
          <p:cNvSpPr>
            <a:spLocks noChangeArrowheads="1"/>
          </p:cNvSpPr>
          <p:nvPr userDrawn="1"/>
        </p:nvSpPr>
        <p:spPr bwMode="gray">
          <a:xfrm>
            <a:off x="11501413" y="243840"/>
            <a:ext cx="457200" cy="457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6"/>
          <p:cNvSpPr txBox="1">
            <a:spLocks noChangeArrowheads="1"/>
          </p:cNvSpPr>
          <p:nvPr userDrawn="1"/>
        </p:nvSpPr>
        <p:spPr bwMode="gray">
          <a:xfrm>
            <a:off x="11353800" y="386692"/>
            <a:ext cx="838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굴림" charset="-127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70DF76-FAB9-4502-B745-768B94D170BA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itchFamily="66" charset="0"/>
                <a:ea typeface="굴림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ic Sans MS" pitchFamily="66" charset="0"/>
              <a:ea typeface="굴림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06355" y="3989380"/>
            <a:ext cx="9982438" cy="85859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11</a:t>
            </a:r>
            <a:r>
              <a:rPr lang="ko-KR" altLang="en-US" dirty="0">
                <a:latin typeface="+mj-ea"/>
              </a:rPr>
              <a:t>장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>
                <a:latin typeface="+mj-ea"/>
              </a:rPr>
              <a:t>모듈과 라이브러리를 사용해 봅시다</a:t>
            </a:r>
            <a:r>
              <a:rPr lang="en-US" altLang="ko-KR" dirty="0">
                <a:latin typeface="+mj-ea"/>
              </a:rPr>
              <a:t>.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391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위젯들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22"/>
          <a:stretch/>
        </p:blipFill>
        <p:spPr>
          <a:xfrm>
            <a:off x="1732777" y="2243666"/>
            <a:ext cx="9271852" cy="3310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t="56803" r="1452" b="35983"/>
          <a:stretch/>
        </p:blipFill>
        <p:spPr>
          <a:xfrm>
            <a:off x="1741244" y="1587424"/>
            <a:ext cx="9274627" cy="6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09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위젯들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18807" y="1420501"/>
            <a:ext cx="10297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단순 위젯 </a:t>
            </a:r>
            <a:r>
              <a:rPr lang="en-US" altLang="ko-KR" sz="2000" dirty="0"/>
              <a:t>: Button, Canvas, </a:t>
            </a:r>
            <a:r>
              <a:rPr lang="en-US" altLang="ko-KR" sz="2000" dirty="0" err="1"/>
              <a:t>Checkbutton</a:t>
            </a:r>
            <a:r>
              <a:rPr lang="en-US" altLang="ko-KR" sz="2000" dirty="0"/>
              <a:t>, Entry, Label, Message </a:t>
            </a:r>
            <a:r>
              <a:rPr lang="ko-KR" altLang="en-US" sz="2000" dirty="0"/>
              <a:t>등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컨테이너 위젯 </a:t>
            </a:r>
            <a:r>
              <a:rPr lang="en-US" altLang="ko-KR" sz="2000" dirty="0"/>
              <a:t>: Frame, </a:t>
            </a:r>
            <a:r>
              <a:rPr lang="en-US" altLang="ko-KR" sz="2000" dirty="0" err="1"/>
              <a:t>Toplevel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LavelFrame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PanedWindow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" t="71481" r="-5753" b="-7359"/>
          <a:stretch/>
        </p:blipFill>
        <p:spPr>
          <a:xfrm>
            <a:off x="1614244" y="2946399"/>
            <a:ext cx="9271852" cy="331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16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윈도우와 버튼을 만들어 봅시다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2"/>
          <a:stretch/>
        </p:blipFill>
        <p:spPr>
          <a:xfrm>
            <a:off x="1162129" y="1883657"/>
            <a:ext cx="8994563" cy="33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1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윈도우와 버튼을 만들어 봅시다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3" t="65477" r="1883" b="1615"/>
          <a:stretch/>
        </p:blipFill>
        <p:spPr>
          <a:xfrm>
            <a:off x="1162129" y="1883657"/>
            <a:ext cx="8994563" cy="33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5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배치 관리자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18807" y="1420501"/>
            <a:ext cx="102970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위젯들은 컨테이너 내부에 배치됨</a:t>
            </a:r>
            <a:r>
              <a:rPr lang="en-US" altLang="ko-KR" sz="2000" dirty="0"/>
              <a:t> : </a:t>
            </a:r>
            <a:r>
              <a:rPr lang="ko-KR" altLang="en-US" sz="2000" dirty="0"/>
              <a:t>프로그래머가 하나하나 구체적으로 지정 가능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윈도우 크기가 바뀌거나 사용자 컴퓨터 환경이 다른 경우 위젯 배치 설정 어려움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위젯 배치 관리자</a:t>
            </a:r>
            <a:r>
              <a:rPr lang="en-US" altLang="ko-KR" sz="2000" dirty="0"/>
              <a:t>(Layout manager) : </a:t>
            </a:r>
            <a:r>
              <a:rPr lang="ko-KR" altLang="en-US" sz="2000" dirty="0"/>
              <a:t>자동으로 컨테이너 안의 위젯의 크기와 위치 관리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종류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/>
              <a:t>Pack : </a:t>
            </a:r>
            <a:r>
              <a:rPr lang="ko-KR" altLang="en-US" sz="2000" dirty="0"/>
              <a:t>압축 배치 관리자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/>
              <a:t>Place : </a:t>
            </a:r>
            <a:r>
              <a:rPr lang="ko-KR" altLang="en-US" sz="2000" dirty="0"/>
              <a:t>절대 배치 관리자 또는 </a:t>
            </a:r>
            <a:r>
              <a:rPr lang="en-US" altLang="ko-KR" sz="2000" dirty="0"/>
              <a:t>absolute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/>
              <a:t>Grid : </a:t>
            </a:r>
            <a:r>
              <a:rPr lang="ko-KR" altLang="en-US" sz="2000" dirty="0"/>
              <a:t>격자 배치 관리자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01453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배치 관리자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30" y="1417607"/>
            <a:ext cx="6693998" cy="7607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34"/>
          <a:stretch/>
        </p:blipFill>
        <p:spPr>
          <a:xfrm>
            <a:off x="1421038" y="1971373"/>
            <a:ext cx="8823627" cy="42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9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배치 관리자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05" b="1"/>
          <a:stretch/>
        </p:blipFill>
        <p:spPr>
          <a:xfrm>
            <a:off x="1446439" y="3141133"/>
            <a:ext cx="8890912" cy="264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49374" r="36563" b="43238"/>
          <a:stretch/>
        </p:blipFill>
        <p:spPr>
          <a:xfrm>
            <a:off x="1556534" y="2285999"/>
            <a:ext cx="5597799" cy="7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1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배치 관리자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37" y="1428831"/>
            <a:ext cx="7450015" cy="47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56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 이벤트 처리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#1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65793" r="-953" b="-16626"/>
          <a:stretch/>
        </p:blipFill>
        <p:spPr>
          <a:xfrm>
            <a:off x="1646422" y="2478696"/>
            <a:ext cx="8886034" cy="40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41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 이벤트 처리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#1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" b="49000"/>
          <a:stretch/>
        </p:blipFill>
        <p:spPr>
          <a:xfrm>
            <a:off x="1350089" y="1708229"/>
            <a:ext cx="8886034" cy="40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1" name="텍스트 개체 틀 21"/>
          <p:cNvSpPr txBox="1">
            <a:spLocks/>
          </p:cNvSpPr>
          <p:nvPr/>
        </p:nvSpPr>
        <p:spPr>
          <a:xfrm>
            <a:off x="469900" y="1225409"/>
            <a:ext cx="8205788" cy="477837"/>
          </a:xfrm>
          <a:prstGeom prst="rect">
            <a:avLst/>
          </a:prstGeom>
        </p:spPr>
        <p:txBody>
          <a:bodyPr lIns="0" rIns="0"/>
          <a:lstStyle/>
          <a:p>
            <a:pPr marL="361950" indent="-3619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SzPct val="70000"/>
              <a:defRPr/>
            </a:pPr>
            <a:r>
              <a:rPr kumimoji="0" lang="ko-KR" altLang="en-US" sz="2800" b="1" spc="-2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▶ 학습내용</a:t>
            </a:r>
            <a:endParaRPr kumimoji="0" lang="en-US" altLang="ko-KR" sz="2800" b="1" spc="-2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837" y="1854679"/>
            <a:ext cx="9610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01. </a:t>
            </a:r>
            <a:r>
              <a:rPr lang="ko-KR" altLang="en-US" dirty="0">
                <a:latin typeface="+mj-ea"/>
                <a:ea typeface="+mj-ea"/>
              </a:rPr>
              <a:t>모듈과 라이브러리를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02. </a:t>
            </a:r>
            <a:r>
              <a:rPr lang="en-US" altLang="ko-KR" dirty="0" err="1">
                <a:latin typeface="+mj-ea"/>
                <a:ea typeface="+mj-ea"/>
              </a:rPr>
              <a:t>tkinter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모듈을 사용하는 방법을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03. </a:t>
            </a:r>
            <a:r>
              <a:rPr lang="ko-KR" altLang="en-US" dirty="0" err="1">
                <a:latin typeface="+mj-ea"/>
                <a:ea typeface="+mj-ea"/>
              </a:rPr>
              <a:t>필로우</a:t>
            </a:r>
            <a:r>
              <a:rPr lang="en-US" altLang="ko-KR" dirty="0">
                <a:latin typeface="+mj-ea"/>
                <a:ea typeface="+mj-ea"/>
              </a:rPr>
              <a:t>(Pillow) </a:t>
            </a:r>
            <a:r>
              <a:rPr lang="ko-KR" altLang="en-US" dirty="0">
                <a:latin typeface="+mj-ea"/>
                <a:ea typeface="+mj-ea"/>
              </a:rPr>
              <a:t>라이브러리를 사용하는 방법을 학습합니다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04. </a:t>
            </a:r>
            <a:r>
              <a:rPr lang="ko-KR" altLang="en-US" dirty="0" err="1">
                <a:latin typeface="+mj-ea"/>
                <a:ea typeface="+mj-ea"/>
              </a:rPr>
              <a:t>맷플롯립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 err="1">
                <a:latin typeface="+mj-ea"/>
                <a:ea typeface="+mj-ea"/>
              </a:rPr>
              <a:t>Matplotlib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라이브러리를 사용하는 방법을 학습합니다</a:t>
            </a:r>
          </a:p>
        </p:txBody>
      </p:sp>
    </p:spTree>
    <p:extLst>
      <p:ext uri="{BB962C8B-B14F-4D97-AF65-F5344CB8AC3E}">
        <p14:creationId xmlns:p14="http://schemas.microsoft.com/office/powerpoint/2010/main" val="342245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 이벤트 처리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#1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571"/>
          <a:stretch/>
        </p:blipFill>
        <p:spPr>
          <a:xfrm>
            <a:off x="1552950" y="2078900"/>
            <a:ext cx="8709577" cy="31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4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 이벤트 처리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#1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51052" r="-583" b="-1480"/>
          <a:stretch/>
        </p:blipFill>
        <p:spPr>
          <a:xfrm>
            <a:off x="1637617" y="2248233"/>
            <a:ext cx="8709577" cy="31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8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 이벤트 처리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#2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617"/>
          <a:stretch/>
        </p:blipFill>
        <p:spPr>
          <a:xfrm>
            <a:off x="832098" y="2254836"/>
            <a:ext cx="10318003" cy="29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0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 이벤트 처리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#2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8" t="27615" r="2298" b="34352"/>
          <a:stretch/>
        </p:blipFill>
        <p:spPr>
          <a:xfrm>
            <a:off x="1036535" y="1749895"/>
            <a:ext cx="9614532" cy="38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64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 이벤트 처리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#2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4" t="66779" r="2034" b="-4812"/>
          <a:stretch/>
        </p:blipFill>
        <p:spPr>
          <a:xfrm>
            <a:off x="1256668" y="2097029"/>
            <a:ext cx="9614532" cy="38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59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위젯의 색상과 폰트 변경하기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2"/>
          <a:stretch/>
        </p:blipFill>
        <p:spPr>
          <a:xfrm>
            <a:off x="663138" y="2019899"/>
            <a:ext cx="10352734" cy="26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75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위젯의 색상과 폰트 변경하기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t="24522" r="-420" b="34630"/>
          <a:stretch/>
        </p:blipFill>
        <p:spPr>
          <a:xfrm>
            <a:off x="1777836" y="1977312"/>
            <a:ext cx="8210896" cy="35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57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위젯의 색상과 폰트 변경하기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" t="66085" r="-1374" b="-6933"/>
          <a:stretch/>
        </p:blipFill>
        <p:spPr>
          <a:xfrm>
            <a:off x="1777836" y="1977312"/>
            <a:ext cx="8210896" cy="35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9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창 메뉴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FC098E-90FC-4C19-A9A7-2B91ACAA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73" y="1115138"/>
            <a:ext cx="7806221" cy="55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32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MyPaint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9"/>
          <a:stretch/>
        </p:blipFill>
        <p:spPr>
          <a:xfrm>
            <a:off x="1568528" y="1464734"/>
            <a:ext cx="9586835" cy="11091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26223" r="97" b="-419"/>
          <a:stretch/>
        </p:blipFill>
        <p:spPr>
          <a:xfrm>
            <a:off x="1509261" y="2299228"/>
            <a:ext cx="9586835" cy="39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5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모듈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(module)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8807" y="1420501"/>
            <a:ext cx="102970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‘</a:t>
            </a:r>
            <a:r>
              <a:rPr lang="ko-KR" altLang="en-US" sz="2000" dirty="0"/>
              <a:t>어떤 것의 일부</a:t>
            </a:r>
            <a:r>
              <a:rPr lang="en-US" altLang="ko-KR" sz="2000" dirty="0"/>
              <a:t>’ , ‘</a:t>
            </a:r>
            <a:r>
              <a:rPr lang="ko-KR" altLang="en-US" sz="2000" dirty="0"/>
              <a:t>부품</a:t>
            </a:r>
            <a:r>
              <a:rPr lang="en-US" altLang="ko-KR" sz="2000" dirty="0"/>
              <a:t>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특정 기능을 하는 컴퓨터 시스템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기능별 단위로 분할한 것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함수</a:t>
            </a:r>
            <a:r>
              <a:rPr lang="en-US" altLang="ko-KR" sz="2000" dirty="0"/>
              <a:t>, </a:t>
            </a:r>
            <a:r>
              <a:rPr lang="ko-KR" altLang="en-US" sz="2000" dirty="0"/>
              <a:t>클래스 등을 모아서 파일로 저장해 놓은 것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44716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라이브러리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8807" y="1420501"/>
            <a:ext cx="102970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2"/>
                </a:solidFill>
              </a:rPr>
              <a:t>PIL(Python Imaging Library) </a:t>
            </a:r>
            <a:r>
              <a:rPr lang="ko-KR" altLang="en-US" sz="2000" dirty="0">
                <a:solidFill>
                  <a:schemeClr val="accent2"/>
                </a:solidFill>
              </a:rPr>
              <a:t>또는 </a:t>
            </a:r>
            <a:r>
              <a:rPr lang="ko-KR" altLang="en-US" sz="2000" dirty="0" err="1">
                <a:solidFill>
                  <a:schemeClr val="accent2"/>
                </a:solidFill>
              </a:rPr>
              <a:t>필로우</a:t>
            </a:r>
            <a:r>
              <a:rPr lang="en-US" altLang="ko-KR" sz="2000" dirty="0">
                <a:solidFill>
                  <a:schemeClr val="accent2"/>
                </a:solidFill>
              </a:rPr>
              <a:t>(Pillow) </a:t>
            </a:r>
            <a:r>
              <a:rPr lang="en-US" altLang="ko-KR" sz="2000" dirty="0"/>
              <a:t>: </a:t>
            </a:r>
            <a:r>
              <a:rPr lang="ko-KR" altLang="en-US" sz="2000" dirty="0"/>
              <a:t>영상처리 라이브러리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accent2"/>
                </a:solidFill>
              </a:rPr>
              <a:t>맷플롯립</a:t>
            </a:r>
            <a:r>
              <a:rPr lang="en-US" altLang="ko-KR" sz="2000" dirty="0">
                <a:solidFill>
                  <a:schemeClr val="accent2"/>
                </a:solidFill>
              </a:rPr>
              <a:t>(</a:t>
            </a:r>
            <a:r>
              <a:rPr lang="en-US" altLang="ko-KR" sz="2000" dirty="0" err="1">
                <a:solidFill>
                  <a:schemeClr val="accent2"/>
                </a:solidFill>
              </a:rPr>
              <a:t>Matplotlib</a:t>
            </a:r>
            <a:r>
              <a:rPr lang="en-US" altLang="ko-KR" sz="2000" dirty="0">
                <a:solidFill>
                  <a:schemeClr val="accent2"/>
                </a:solidFill>
              </a:rPr>
              <a:t>) </a:t>
            </a:r>
            <a:br>
              <a:rPr lang="en-US" altLang="ko-KR" sz="2000" dirty="0">
                <a:solidFill>
                  <a:schemeClr val="accent2"/>
                </a:solidFill>
              </a:rPr>
            </a:br>
            <a:r>
              <a:rPr lang="en-US" altLang="ko-KR" sz="2000" dirty="0"/>
              <a:t>:  </a:t>
            </a:r>
            <a:r>
              <a:rPr lang="ko-KR" altLang="en-US" sz="2000" dirty="0"/>
              <a:t>자료를 차트</a:t>
            </a:r>
            <a:r>
              <a:rPr lang="en-US" altLang="ko-KR" sz="2000" dirty="0"/>
              <a:t>(chart)</a:t>
            </a:r>
            <a:r>
              <a:rPr lang="ko-KR" altLang="en-US" sz="2000" dirty="0"/>
              <a:t>나 플롯</a:t>
            </a:r>
            <a:r>
              <a:rPr lang="en-US" altLang="ko-KR" sz="2000" dirty="0"/>
              <a:t>(plot)</a:t>
            </a:r>
            <a:r>
              <a:rPr lang="ko-KR" altLang="en-US" sz="2000" dirty="0"/>
              <a:t>으로 시각화</a:t>
            </a:r>
            <a:r>
              <a:rPr lang="en-US" altLang="ko-KR" sz="2000" dirty="0"/>
              <a:t>(visualization)</a:t>
            </a:r>
            <a:r>
              <a:rPr lang="ko-KR" altLang="en-US" sz="2000" dirty="0"/>
              <a:t>하는 라이브러리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accent2"/>
                </a:solidFill>
              </a:rPr>
              <a:t>넘파이</a:t>
            </a:r>
            <a:r>
              <a:rPr lang="en-US" altLang="ko-KR" sz="2000" dirty="0">
                <a:solidFill>
                  <a:schemeClr val="accent2"/>
                </a:solidFill>
              </a:rPr>
              <a:t>(</a:t>
            </a:r>
            <a:r>
              <a:rPr lang="en-US" altLang="ko-KR" sz="2000" dirty="0" err="1">
                <a:solidFill>
                  <a:schemeClr val="accent2"/>
                </a:solidFill>
              </a:rPr>
              <a:t>NumPy</a:t>
            </a:r>
            <a:r>
              <a:rPr lang="en-US" altLang="ko-KR" sz="2000" dirty="0">
                <a:solidFill>
                  <a:schemeClr val="accent2"/>
                </a:solidFill>
              </a:rPr>
              <a:t>)  </a:t>
            </a:r>
            <a:br>
              <a:rPr lang="en-US" altLang="ko-KR" sz="2000" dirty="0">
                <a:solidFill>
                  <a:schemeClr val="accent2"/>
                </a:solidFill>
              </a:rPr>
            </a:br>
            <a:r>
              <a:rPr lang="en-US" altLang="ko-KR" sz="2000" dirty="0"/>
              <a:t>: </a:t>
            </a:r>
            <a:r>
              <a:rPr lang="ko-KR" altLang="en-US" sz="2000" dirty="0"/>
              <a:t>통계</a:t>
            </a:r>
            <a:r>
              <a:rPr lang="en-US" altLang="ko-KR" sz="2000" dirty="0"/>
              <a:t>, </a:t>
            </a:r>
            <a:r>
              <a:rPr lang="ko-KR" altLang="en-US" sz="2000" dirty="0"/>
              <a:t>선형 대수</a:t>
            </a:r>
            <a:r>
              <a:rPr lang="en-US" altLang="ko-KR" sz="2000" dirty="0"/>
              <a:t>, </a:t>
            </a:r>
            <a:r>
              <a:rPr lang="ko-KR" altLang="en-US" sz="2000" dirty="0"/>
              <a:t>행렬 계산</a:t>
            </a:r>
            <a:r>
              <a:rPr lang="en-US" altLang="ko-KR" sz="2000" dirty="0"/>
              <a:t>, </a:t>
            </a:r>
            <a:r>
              <a:rPr lang="ko-KR" altLang="en-US" sz="2000" dirty="0"/>
              <a:t>금융 운용 등을 포함한 과학 계산과 수학 작업에 많이 사용되는 라이브러리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accent2"/>
                </a:solidFill>
              </a:rPr>
              <a:t>Scrapy</a:t>
            </a:r>
            <a:r>
              <a:rPr lang="en-US" altLang="ko-KR" sz="2000" dirty="0">
                <a:solidFill>
                  <a:schemeClr val="accent2"/>
                </a:solidFill>
              </a:rPr>
              <a:t>  :</a:t>
            </a:r>
            <a:r>
              <a:rPr lang="en-US" altLang="ko-KR" sz="2000" dirty="0"/>
              <a:t> </a:t>
            </a:r>
            <a:r>
              <a:rPr lang="ko-KR" altLang="en-US" sz="2000" dirty="0"/>
              <a:t>웹에서 자료를 모을 때 사용하는 라이브러리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accent2"/>
                </a:solidFill>
              </a:rPr>
              <a:t>파이게임</a:t>
            </a:r>
            <a:r>
              <a:rPr lang="en-US" altLang="ko-KR" sz="2000" dirty="0">
                <a:solidFill>
                  <a:schemeClr val="accent2"/>
                </a:solidFill>
              </a:rPr>
              <a:t>(</a:t>
            </a:r>
            <a:r>
              <a:rPr lang="en-US" altLang="ko-KR" sz="2000" dirty="0" err="1">
                <a:solidFill>
                  <a:schemeClr val="accent2"/>
                </a:solidFill>
              </a:rPr>
              <a:t>Pygame</a:t>
            </a:r>
            <a:r>
              <a:rPr lang="en-US" altLang="ko-KR" sz="2000" dirty="0">
                <a:solidFill>
                  <a:schemeClr val="accent2"/>
                </a:solidFill>
              </a:rPr>
              <a:t>) : </a:t>
            </a:r>
            <a:r>
              <a:rPr lang="ko-KR" altLang="en-US" sz="2000" dirty="0"/>
              <a:t>게임을 제작하기 위한 프레임워크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56912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필로우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(Pillow)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1112"/>
          <a:stretch/>
        </p:blipFill>
        <p:spPr>
          <a:xfrm>
            <a:off x="1136730" y="1532460"/>
            <a:ext cx="7987330" cy="770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" t="21781" r="-3005" b="45991"/>
          <a:stretch/>
        </p:blipFill>
        <p:spPr>
          <a:xfrm>
            <a:off x="1136730" y="2302934"/>
            <a:ext cx="8193537" cy="279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6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필로우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(Pillow)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70133" r="-1840" b="-1286"/>
          <a:stretch/>
        </p:blipFill>
        <p:spPr>
          <a:xfrm>
            <a:off x="1136730" y="2396067"/>
            <a:ext cx="8193537" cy="27003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55579" r="43529" b="37102"/>
          <a:stretch/>
        </p:blipFill>
        <p:spPr>
          <a:xfrm>
            <a:off x="1449121" y="1761615"/>
            <a:ext cx="4290403" cy="63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6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필로우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(Pillow)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7" y="2119712"/>
            <a:ext cx="10074735" cy="233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6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15. (Pillow) </a:t>
            </a:r>
            <a:r>
              <a:rPr lang="ko-KR" altLang="en-US" sz="3200" kern="7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처리 기능을 윈도우의 메뉴와 연결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62" y="1670299"/>
            <a:ext cx="7953109" cy="43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2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맷플롯립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Matplotlib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18807" y="1420501"/>
            <a:ext cx="102970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복잡한 자료를 숫자나 텍스트보다는 그래프나 차트로 데이터를 시각화하여 이해하고 분석하는 것이 효과적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데이터를 </a:t>
            </a:r>
            <a:r>
              <a:rPr lang="ko-KR" altLang="en-US" sz="2000" dirty="0" err="1"/>
              <a:t>시각화하는데</a:t>
            </a:r>
            <a:r>
              <a:rPr lang="ko-KR" altLang="en-US" sz="2000" dirty="0"/>
              <a:t> 편리한 라이브러리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55"/>
          <a:stretch/>
        </p:blipFill>
        <p:spPr>
          <a:xfrm>
            <a:off x="1059344" y="3223424"/>
            <a:ext cx="9053977" cy="187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2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16.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맷플롯립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Matplotlib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22800" r="37357" b="67730"/>
          <a:stretch/>
        </p:blipFill>
        <p:spPr>
          <a:xfrm>
            <a:off x="1508077" y="1566333"/>
            <a:ext cx="5476923" cy="7535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41313" r="-142" b="485"/>
          <a:stretch/>
        </p:blipFill>
        <p:spPr>
          <a:xfrm>
            <a:off x="1330276" y="2319866"/>
            <a:ext cx="8245524" cy="42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45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17.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Matplotlib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그리기 기초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9"/>
          <a:stretch/>
        </p:blipFill>
        <p:spPr>
          <a:xfrm>
            <a:off x="1754965" y="1447795"/>
            <a:ext cx="8396568" cy="498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17.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Matplotlib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그리기 기초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" t="61070" r="-403" b="294"/>
          <a:stretch/>
        </p:blipFill>
        <p:spPr>
          <a:xfrm>
            <a:off x="1399365" y="1896529"/>
            <a:ext cx="9389708" cy="35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83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18.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Matplotlib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강수량 그래프 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7" b="92888"/>
          <a:stretch/>
        </p:blipFill>
        <p:spPr>
          <a:xfrm>
            <a:off x="976871" y="1400718"/>
            <a:ext cx="7631884" cy="8852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12" y="2205785"/>
            <a:ext cx="5435652" cy="40256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8" t="17699" r="35084" b="64933"/>
          <a:stretch/>
        </p:blipFill>
        <p:spPr>
          <a:xfrm>
            <a:off x="1155095" y="2829560"/>
            <a:ext cx="3283131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5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모듈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(module)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7"/>
          <a:stretch/>
        </p:blipFill>
        <p:spPr>
          <a:xfrm>
            <a:off x="1297595" y="2416043"/>
            <a:ext cx="9246235" cy="23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90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18. [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Matplotlib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강수량 그래프 만들기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27"/>
          <a:stretch/>
        </p:blipFill>
        <p:spPr>
          <a:xfrm>
            <a:off x="2381328" y="1354666"/>
            <a:ext cx="6957405" cy="50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모듈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(module)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62346" r="825" b="3521"/>
          <a:stretch/>
        </p:blipFill>
        <p:spPr>
          <a:xfrm>
            <a:off x="1297595" y="2416043"/>
            <a:ext cx="9246235" cy="23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9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8807" y="1420501"/>
            <a:ext cx="102970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그래픽 사용자 인터페이스</a:t>
            </a:r>
            <a:br>
              <a:rPr lang="en-US" altLang="ko-KR" sz="2000" dirty="0"/>
            </a:br>
            <a:r>
              <a:rPr lang="en-US" altLang="ko-KR" sz="2000" dirty="0"/>
              <a:t>(GUI : Graphical User Interface)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33"/>
          <a:stretch/>
        </p:blipFill>
        <p:spPr>
          <a:xfrm>
            <a:off x="1869171" y="2897829"/>
            <a:ext cx="7996336" cy="3180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-1000" r="10612" b="73944"/>
          <a:stretch/>
        </p:blipFill>
        <p:spPr>
          <a:xfrm>
            <a:off x="5739524" y="1262305"/>
            <a:ext cx="5530696" cy="17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8807" y="1420501"/>
            <a:ext cx="102970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TK interface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파이썬을</a:t>
            </a:r>
            <a:r>
              <a:rPr lang="en-US" altLang="ko-KR" sz="2000" dirty="0"/>
              <a:t> </a:t>
            </a:r>
            <a:r>
              <a:rPr lang="ko-KR" altLang="en-US" sz="2000" dirty="0"/>
              <a:t>설치할 때 기본으로 포함되는 그래픽 모듈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윈도우를 생성하고 위젯을 이용하여 사용자와 상호작용하는 프로그램을 작성할 수 있도록 함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기본적인 도형을 빠르게 그릴 수 있음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38817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위젯들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18807" y="1420501"/>
            <a:ext cx="5966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위젯</a:t>
            </a:r>
            <a:r>
              <a:rPr lang="en-US" altLang="ko-KR" sz="2000" dirty="0"/>
              <a:t>(widget) 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에서 제공하는 조그마한 도구들</a:t>
            </a:r>
            <a:r>
              <a:rPr lang="en-US" altLang="ko-KR" sz="2000" dirty="0"/>
              <a:t>(</a:t>
            </a:r>
            <a:r>
              <a:rPr lang="ko-KR" altLang="en-US" sz="2000" dirty="0"/>
              <a:t>버튼</a:t>
            </a:r>
            <a:r>
              <a:rPr lang="en-US" altLang="ko-KR" sz="2000" dirty="0"/>
              <a:t>, </a:t>
            </a:r>
            <a:r>
              <a:rPr lang="ko-KR" altLang="en-US" sz="2000" dirty="0"/>
              <a:t>텍스트 상자 등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5" r="29642" b="43192"/>
          <a:stretch/>
        </p:blipFill>
        <p:spPr>
          <a:xfrm>
            <a:off x="6493933" y="1265206"/>
            <a:ext cx="4140199" cy="52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3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tkinter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위젯들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t="56803" r="1452" b="-1293"/>
          <a:stretch/>
        </p:blipFill>
        <p:spPr>
          <a:xfrm>
            <a:off x="1741244" y="1587424"/>
            <a:ext cx="9274627" cy="40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36393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17215</TotalTime>
  <Words>598</Words>
  <Application>Microsoft Office PowerPoint</Application>
  <PresentationFormat>와이드스크린</PresentationFormat>
  <Paragraphs>71</Paragraphs>
  <Slides>40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HY헤드라인M</vt:lpstr>
      <vt:lpstr>맑은 고딕</vt:lpstr>
      <vt:lpstr>Arial</vt:lpstr>
      <vt:lpstr>Comic Sans MS</vt:lpstr>
      <vt:lpstr>Corbel</vt:lpstr>
      <vt:lpstr>Wingdings</vt:lpstr>
      <vt:lpstr>기본</vt:lpstr>
      <vt:lpstr>Image</vt:lpstr>
      <vt:lpstr>11장. 모듈과 라이브러리를 사용해 봅시다.</vt:lpstr>
      <vt:lpstr>차례</vt:lpstr>
      <vt:lpstr>01. 모듈(module)</vt:lpstr>
      <vt:lpstr>01. 모듈(module)</vt:lpstr>
      <vt:lpstr>01. 모듈(module)</vt:lpstr>
      <vt:lpstr>02. tkinter란?</vt:lpstr>
      <vt:lpstr>02. tkinter란?</vt:lpstr>
      <vt:lpstr>03. tkinter의 위젯들</vt:lpstr>
      <vt:lpstr>03. tkinter의 위젯들</vt:lpstr>
      <vt:lpstr>03. tkinter의 위젯들</vt:lpstr>
      <vt:lpstr>03. tkinter의 위젯들</vt:lpstr>
      <vt:lpstr>04. [tkinter] 윈도우와 버튼을 만들어 봅시다</vt:lpstr>
      <vt:lpstr>04. [tkinter] 윈도우와 버튼을 만들어 봅시다</vt:lpstr>
      <vt:lpstr>05. [tkinter] 윈도우 배치 관리자</vt:lpstr>
      <vt:lpstr>05. [tkinter] 윈도우 배치 관리자</vt:lpstr>
      <vt:lpstr>05. [tkinter] 윈도우 배치 관리자</vt:lpstr>
      <vt:lpstr>05. [tkinter] 윈도우 배치 관리자</vt:lpstr>
      <vt:lpstr>06. [tkinter] 버튼 이벤트 처리 #1</vt:lpstr>
      <vt:lpstr>06. [tkinter] 버튼 이벤트 처리 #1</vt:lpstr>
      <vt:lpstr>06. [tkinter] 버튼 이벤트 처리 #1</vt:lpstr>
      <vt:lpstr>06. [tkinter] 버튼 이벤트 처리 #1</vt:lpstr>
      <vt:lpstr>07. [tkinter] 버튼 이벤트 처리 #2</vt:lpstr>
      <vt:lpstr>07. [tkinter] 버튼 이벤트 처리 #2</vt:lpstr>
      <vt:lpstr>07. [tkinter] 버튼 이벤트 처리 #2</vt:lpstr>
      <vt:lpstr>08. [tkinter] 위젯의 색상과 폰트 변경하기</vt:lpstr>
      <vt:lpstr>08. [tkinter] 위젯의 색상과 폰트 변경하기</vt:lpstr>
      <vt:lpstr>08. [tkinter] 위젯의 색상과 폰트 변경하기</vt:lpstr>
      <vt:lpstr>09. [tkinter] 윈도우 창 메뉴 만들기</vt:lpstr>
      <vt:lpstr>10. [tkinter] MyPaint 프로그램</vt:lpstr>
      <vt:lpstr>11. 라이브러리</vt:lpstr>
      <vt:lpstr>12. 필로우(Pillow) 설치</vt:lpstr>
      <vt:lpstr>12. 필로우(Pillow) 설치</vt:lpstr>
      <vt:lpstr>12. 필로우(Pillow) 설치</vt:lpstr>
      <vt:lpstr>15. (Pillow) 이미지 처리 기능을 윈도우의 메뉴와 연결</vt:lpstr>
      <vt:lpstr>16. 맷플롯립(Matplotlib) 설치</vt:lpstr>
      <vt:lpstr>16. 맷플롯립(Matplotlib) 설치</vt:lpstr>
      <vt:lpstr>17. [Matplotlib] 그래프 그리기 기초</vt:lpstr>
      <vt:lpstr>17. [Matplotlib] 그래프 그리기 기초</vt:lpstr>
      <vt:lpstr>18. [Matplotlib] 강수량 그래프 만들기</vt:lpstr>
      <vt:lpstr>18. [Matplotlib] 강수량 그래프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정영민</dc:creator>
  <cp:lastModifiedBy>유 제훈</cp:lastModifiedBy>
  <cp:revision>230</cp:revision>
  <cp:lastPrinted>2020-03-19T13:53:51Z</cp:lastPrinted>
  <dcterms:created xsi:type="dcterms:W3CDTF">2020-03-10T04:09:15Z</dcterms:created>
  <dcterms:modified xsi:type="dcterms:W3CDTF">2022-12-05T04:25:07Z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F:\2020년\05 수업\03 고3 정보\2020_고3정보_01.pptx</vt:lpwstr>
  </property>
</Properties>
</file>